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2" r:id="rId4"/>
    <p:sldId id="268" r:id="rId5"/>
    <p:sldId id="258" r:id="rId6"/>
    <p:sldId id="267" r:id="rId7"/>
    <p:sldId id="259" r:id="rId8"/>
    <p:sldId id="260" r:id="rId9"/>
    <p:sldId id="271" r:id="rId10"/>
    <p:sldId id="269" r:id="rId11"/>
    <p:sldId id="270" r:id="rId1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558" y="10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2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5886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57011"/>
            <a:ext cx="4038600" cy="4261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57011"/>
            <a:ext cx="4038600" cy="20663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250407"/>
            <a:ext cx="4038600" cy="20677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C907D-8583-4239-BE0F-DBFED60F5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0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Pattern </a:t>
            </a:r>
            <a:r>
              <a:rPr lang="da-DK" dirty="0" err="1"/>
              <a:t>Catalog</a:t>
            </a:r>
            <a:r>
              <a:rPr lang="da-DK" dirty="0"/>
              <a:t>: </a:t>
            </a:r>
            <a:r>
              <a:rPr lang="da-DK" dirty="0" err="1"/>
              <a:t>Null</a:t>
            </a:r>
            <a:r>
              <a:rPr lang="da-DK" dirty="0"/>
              <a:t> Object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6AD6E-945C-3277-37A2-DF2C1371C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Paths to avoid the issue…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C8C85-7588-0803-1961-C9DF55A0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work to handle it better</a:t>
            </a:r>
          </a:p>
          <a:p>
            <a:pPr lvl="1"/>
            <a:r>
              <a:rPr lang="en-US" b="1" dirty="0"/>
              <a:t>Kotlin</a:t>
            </a:r>
            <a:r>
              <a:rPr lang="en-US" dirty="0"/>
              <a:t> – you can explicitly state that a reference cannot be null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You cannot call a method on a nullable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Must use the ‘null safe operator’  ?.</a:t>
            </a:r>
          </a:p>
          <a:p>
            <a:pPr lvl="2"/>
            <a:r>
              <a:rPr lang="en-US" dirty="0"/>
              <a:t>nullable</a:t>
            </a:r>
            <a:r>
              <a:rPr lang="en-US" b="1" dirty="0"/>
              <a:t>?.</a:t>
            </a:r>
            <a:r>
              <a:rPr lang="en-US" dirty="0" err="1"/>
              <a:t>toLowerCase</a:t>
            </a:r>
            <a:r>
              <a:rPr lang="en-US" dirty="0"/>
              <a:t>()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(Often called the ‘</a:t>
            </a:r>
            <a:r>
              <a:rPr lang="en-US" dirty="0" err="1"/>
              <a:t>elvis</a:t>
            </a:r>
            <a:r>
              <a:rPr lang="en-US" dirty="0"/>
              <a:t>’ operator)</a:t>
            </a:r>
          </a:p>
          <a:p>
            <a:pPr lvl="1"/>
            <a:r>
              <a:rPr lang="en-US" dirty="0"/>
              <a:t>Also in C# and Groovy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537D4-9C62-6095-4526-8E78730C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3C0E0-08AE-0C37-9F98-2DFCA7DB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AB986-4AD5-9B1B-7F68-BE4F1C12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C24D5C-975A-9AF2-A516-9949E526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866900"/>
            <a:ext cx="2219635" cy="5334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3534554-037E-32C1-ED1A-E7C5865BA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511341"/>
            <a:ext cx="2715004" cy="600159"/>
          </a:xfrm>
          <a:prstGeom prst="rect">
            <a:avLst/>
          </a:prstGeom>
        </p:spPr>
      </p:pic>
      <p:sp>
        <p:nvSpPr>
          <p:cNvPr id="11" name="Lightning Bolt 10">
            <a:extLst>
              <a:ext uri="{FF2B5EF4-FFF2-40B4-BE49-F238E27FC236}">
                <a16:creationId xmlns:a16="http://schemas.microsoft.com/office/drawing/2014/main" id="{3D7B9A2B-0D70-D10A-E9CC-0A4AB10252A0}"/>
              </a:ext>
            </a:extLst>
          </p:cNvPr>
          <p:cNvSpPr/>
          <p:nvPr/>
        </p:nvSpPr>
        <p:spPr>
          <a:xfrm>
            <a:off x="4419600" y="2552700"/>
            <a:ext cx="609600" cy="533400"/>
          </a:xfrm>
          <a:prstGeom prst="lightningBol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37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6AD6E-945C-3277-37A2-DF2C1371C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Java: Optional&lt;T&gt;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C8C85-7588-0803-1961-C9DF55A0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8 introduced </a:t>
            </a:r>
            <a:r>
              <a:rPr lang="en-US" b="1" dirty="0"/>
              <a:t>Optional</a:t>
            </a:r>
            <a:r>
              <a:rPr lang="en-US" dirty="0"/>
              <a:t> which is a wrapper or a kind of proxy</a:t>
            </a:r>
          </a:p>
          <a:p>
            <a:pPr lvl="1"/>
            <a:r>
              <a:rPr lang="en-US" dirty="0"/>
              <a:t>Optional has an inner object which may be null</a:t>
            </a:r>
          </a:p>
          <a:p>
            <a:pPr lvl="1"/>
            <a:r>
              <a:rPr lang="en-US" dirty="0"/>
              <a:t>… and methods to handle the inner object</a:t>
            </a:r>
          </a:p>
          <a:p>
            <a:r>
              <a:rPr lang="en-US" dirty="0"/>
              <a:t>Our example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Hmmm – compare analyzability to the </a:t>
            </a:r>
            <a:r>
              <a:rPr lang="en-US" dirty="0" err="1"/>
              <a:t>elvis</a:t>
            </a:r>
            <a:r>
              <a:rPr lang="en-US" dirty="0"/>
              <a:t> operator</a:t>
            </a:r>
          </a:p>
          <a:p>
            <a:pPr lvl="1"/>
            <a:r>
              <a:rPr lang="en-US" dirty="0" err="1"/>
              <a:t>progress?.report</a:t>
            </a:r>
            <a:r>
              <a:rPr lang="en-US" dirty="0"/>
              <a:t>(10);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537D4-9C62-6095-4526-8E78730C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3C0E0-08AE-0C37-9F98-2DFCA7DB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AB986-4AD5-9B1B-7F68-BE4F1C12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A921C12-DEA1-DF1A-F353-477C96D8E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525" y="3171842"/>
            <a:ext cx="4239217" cy="5048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C33C34-01FA-E80E-E2EA-CEAB0104D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300446"/>
            <a:ext cx="1790950" cy="247685"/>
          </a:xfrm>
          <a:prstGeom prst="rect">
            <a:avLst/>
          </a:prstGeom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4D15653C-E70E-A98E-AA8B-914A8245F8E8}"/>
              </a:ext>
            </a:extLst>
          </p:cNvPr>
          <p:cNvSpPr/>
          <p:nvPr/>
        </p:nvSpPr>
        <p:spPr>
          <a:xfrm>
            <a:off x="2905467" y="3314700"/>
            <a:ext cx="675933" cy="362037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Motivation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Implementation of lengthy operation, but…</a:t>
            </a:r>
          </a:p>
          <a:p>
            <a:pPr lvl="1" eaLnBrk="1" hangingPunct="1"/>
            <a:r>
              <a:rPr lang="en-US" altLang="en-US" sz="2000" dirty="0"/>
              <a:t>To improve usability we show a progress bar </a:t>
            </a:r>
            <a:r>
              <a:rPr lang="en-US" altLang="en-US" sz="2000" dirty="0">
                <a:sym typeface="Wingdings" panose="05000000000000000000" pitchFamily="2" charset="2"/>
              </a:rPr>
              <a:t>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Uhum</a:t>
            </a:r>
            <a:r>
              <a:rPr lang="en-US" altLang="en-US" sz="2400" dirty="0"/>
              <a:t>, Automated test?</a:t>
            </a:r>
          </a:p>
          <a:p>
            <a:pPr lvl="1" eaLnBrk="1" hangingPunct="1"/>
            <a:r>
              <a:rPr lang="en-US" altLang="en-US" sz="2000" dirty="0"/>
              <a:t>Popping up progress bars?</a:t>
            </a:r>
          </a:p>
          <a:p>
            <a:pPr lvl="2" eaLnBrk="1" hangingPunct="1"/>
            <a:r>
              <a:rPr lang="en-US" altLang="en-US" sz="1600" dirty="0"/>
              <a:t>No, we do not want that, so?</a:t>
            </a:r>
          </a:p>
          <a:p>
            <a:pPr lvl="2" eaLnBrk="1" hangingPunct="1"/>
            <a:endParaRPr lang="en-US" altLang="en-US" sz="1600" dirty="0"/>
          </a:p>
          <a:p>
            <a:pPr lvl="1" eaLnBrk="1" hangingPunct="1"/>
            <a:r>
              <a:rPr lang="en-US" altLang="en-US" sz="2000" dirty="0" err="1"/>
              <a:t>Absense</a:t>
            </a:r>
            <a:r>
              <a:rPr lang="en-US" altLang="en-US" sz="2000" dirty="0"/>
              <a:t> = Null Reference?</a:t>
            </a:r>
          </a:p>
          <a:p>
            <a:pPr lvl="2" eaLnBrk="1" hangingPunct="1"/>
            <a:r>
              <a:rPr lang="en-US" altLang="en-US" sz="1600" dirty="0"/>
              <a:t>progress = null;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8C907D-8583-4239-BE0F-DBFED60F51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FB7907-6165-D1E5-3EDE-585AEF359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85311"/>
            <a:ext cx="4233553" cy="20007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060" y="2538061"/>
            <a:ext cx="3145080" cy="36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Null Pointer</a:t>
            </a:r>
            <a:endParaRPr lang="da-DK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Null pointer = </a:t>
            </a:r>
            <a:r>
              <a:rPr lang="en-US" b="1" dirty="0"/>
              <a:t>absence of an object</a:t>
            </a:r>
          </a:p>
          <a:p>
            <a:pPr lvl="1"/>
            <a:r>
              <a:rPr lang="en-US" dirty="0"/>
              <a:t>[in Machine code, it is address 0L in memory]</a:t>
            </a:r>
            <a:endParaRPr lang="da-DK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" y="2095500"/>
            <a:ext cx="77914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7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Motivation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Ups – Null pointer exceptions </a:t>
            </a:r>
            <a:r>
              <a:rPr lang="en-US" altLang="en-US" sz="2400" dirty="0">
                <a:sym typeface="Wingdings" panose="05000000000000000000" pitchFamily="2" charset="2"/>
              </a:rPr>
              <a:t></a:t>
            </a:r>
            <a:endParaRPr lang="en-US" altLang="en-US" sz="2400" dirty="0"/>
          </a:p>
          <a:p>
            <a:pPr eaLnBrk="1" hangingPunct="1"/>
            <a:r>
              <a:rPr lang="en-US" altLang="en-US" sz="2400" dirty="0"/>
              <a:t>Solution</a:t>
            </a:r>
          </a:p>
          <a:p>
            <a:pPr lvl="1" eaLnBrk="1" hangingPunct="1"/>
            <a:r>
              <a:rPr lang="en-US" altLang="en-US" sz="2000" dirty="0"/>
              <a:t>Avoid it with </a:t>
            </a:r>
            <a:r>
              <a:rPr lang="en-US" altLang="en-US" sz="2000" i="1" dirty="0"/>
              <a:t>guards</a:t>
            </a:r>
          </a:p>
          <a:p>
            <a:pPr lvl="1" eaLnBrk="1" hangingPunct="1"/>
            <a:endParaRPr lang="en-US" altLang="en-US" sz="2000" i="1" dirty="0"/>
          </a:p>
          <a:p>
            <a:pPr lvl="1" eaLnBrk="1" hangingPunct="1"/>
            <a:endParaRPr lang="en-US" altLang="en-US" sz="2000" i="1" dirty="0"/>
          </a:p>
          <a:p>
            <a:pPr lvl="1" eaLnBrk="1" hangingPunct="1"/>
            <a:endParaRPr lang="en-US" altLang="en-US" sz="2000" dirty="0"/>
          </a:p>
          <a:p>
            <a:pPr eaLnBrk="1" hangingPunct="1"/>
            <a:r>
              <a:rPr lang="en-US" altLang="en-US" sz="2400" dirty="0"/>
              <a:t>No, no, no </a:t>
            </a:r>
            <a:r>
              <a:rPr lang="en-US" altLang="en-US" sz="2400" dirty="0">
                <a:sym typeface="Wingdings" panose="05000000000000000000" pitchFamily="2" charset="2"/>
              </a:rPr>
              <a:t></a:t>
            </a:r>
          </a:p>
          <a:p>
            <a:pPr lvl="1" eaLnBrk="1" hangingPunct="1"/>
            <a:r>
              <a:rPr lang="en-US" altLang="en-US" sz="2000" dirty="0">
                <a:sym typeface="Wingdings" panose="05000000000000000000" pitchFamily="2" charset="2"/>
              </a:rPr>
              <a:t>Low analyzability…</a:t>
            </a:r>
            <a:endParaRPr lang="en-US" alt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8C907D-8583-4239-BE0F-DBFED60F51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FB7907-6165-D1E5-3EDE-585AEF359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85311"/>
            <a:ext cx="3457866" cy="16341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22C3571-B236-4FB6-6716-11B7D136D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808975"/>
            <a:ext cx="3544659" cy="27922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8" name="Straight Arrow Connector 7"/>
          <p:cNvCxnSpPr/>
          <p:nvPr/>
        </p:nvCxnSpPr>
        <p:spPr>
          <a:xfrm>
            <a:off x="3581400" y="2552700"/>
            <a:ext cx="1295400" cy="609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733800" y="2705100"/>
            <a:ext cx="1143000" cy="1219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733800" y="2933700"/>
            <a:ext cx="1143000" cy="1752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94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Solution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problem</a:t>
            </a:r>
          </a:p>
          <a:p>
            <a:pPr lvl="1" eaLnBrk="1" hangingPunct="1"/>
            <a:r>
              <a:rPr lang="en-US" altLang="en-US" dirty="0"/>
              <a:t>Representing ‘absence’ by null</a:t>
            </a:r>
          </a:p>
          <a:p>
            <a:pPr eaLnBrk="1" hangingPunct="1"/>
            <a:r>
              <a:rPr lang="en-US" altLang="en-US" dirty="0"/>
              <a:t>Can be solved by</a:t>
            </a:r>
          </a:p>
          <a:p>
            <a:pPr lvl="1" eaLnBrk="1" hangingPunct="1"/>
            <a:r>
              <a:rPr lang="en-US" altLang="en-US" dirty="0"/>
              <a:t>Representing ‘absence’ with</a:t>
            </a:r>
            <a:br>
              <a:rPr lang="en-US" altLang="en-US" dirty="0"/>
            </a:br>
            <a:r>
              <a:rPr lang="en-US" altLang="en-US" dirty="0"/>
              <a:t>a special “absence object”:</a:t>
            </a:r>
          </a:p>
          <a:p>
            <a:pPr lvl="1" eaLnBrk="1" hangingPunct="1"/>
            <a:r>
              <a:rPr lang="en-US" altLang="en-US" dirty="0"/>
              <a:t>The null object…</a:t>
            </a:r>
          </a:p>
          <a:p>
            <a:pPr eaLnBrk="1" hangingPunct="1"/>
            <a:r>
              <a:rPr lang="en-US" altLang="da-DK" dirty="0">
                <a:sym typeface="Wingdings" pitchFamily="2" charset="2"/>
              </a:rPr>
              <a:t>--</a:t>
            </a:r>
            <a:r>
              <a:rPr lang="en-US" altLang="da-DK" dirty="0"/>
              <a:t>:</a:t>
            </a:r>
          </a:p>
          <a:p>
            <a:pPr lvl="1" eaLnBrk="1" hangingPunct="1"/>
            <a:r>
              <a:rPr lang="en-US" altLang="en-US" dirty="0"/>
              <a:t>‘Having or not having object’ is variable</a:t>
            </a:r>
          </a:p>
          <a:p>
            <a:pPr lvl="1" eaLnBrk="1" hangingPunct="1"/>
            <a:r>
              <a:rPr lang="en-US" altLang="en-US" dirty="0"/>
              <a:t>Express ‘the object’ via an interface (‘service’ in the UML above)</a:t>
            </a:r>
          </a:p>
          <a:p>
            <a:pPr lvl="1" eaLnBrk="1" hangingPunct="1"/>
            <a:r>
              <a:rPr lang="en-US" altLang="en-US" dirty="0"/>
              <a:t>Delegate to it</a:t>
            </a:r>
          </a:p>
          <a:p>
            <a:pPr lvl="2" eaLnBrk="1" hangingPunct="1"/>
            <a:r>
              <a:rPr lang="en-US" altLang="en-US" dirty="0"/>
              <a:t>Allows a </a:t>
            </a:r>
            <a:r>
              <a:rPr lang="en-US" altLang="en-US" dirty="0" err="1"/>
              <a:t>NullObject</a:t>
            </a:r>
            <a:r>
              <a:rPr lang="en-US" altLang="en-US" dirty="0"/>
              <a:t> implementation to be injected…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398" y="1104900"/>
            <a:ext cx="398940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005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01813-3063-A942-6883-604516B64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A1F21-3FD9-9D9B-0C7A-C6217659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calling</a:t>
            </a:r>
          </a:p>
          <a:p>
            <a:pPr lvl="1"/>
            <a:r>
              <a:rPr lang="en-US" dirty="0" err="1"/>
              <a:t>lenghtyExecution</a:t>
            </a:r>
            <a:r>
              <a:rPr lang="en-US" dirty="0"/>
              <a:t>(null);</a:t>
            </a:r>
          </a:p>
          <a:p>
            <a:r>
              <a:rPr lang="en-US" dirty="0"/>
              <a:t>… we call with a null object</a:t>
            </a:r>
          </a:p>
          <a:p>
            <a:pPr lvl="1"/>
            <a:r>
              <a:rPr lang="en-US" dirty="0" err="1"/>
              <a:t>lengthyExecution</a:t>
            </a:r>
            <a:r>
              <a:rPr lang="en-US" dirty="0"/>
              <a:t>( new </a:t>
            </a:r>
            <a:r>
              <a:rPr lang="en-US" dirty="0" err="1"/>
              <a:t>NullProgressBar</a:t>
            </a:r>
            <a:r>
              <a:rPr lang="en-US" dirty="0"/>
              <a:t>() );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60B75-BCD0-3064-72DF-F6A6065C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72BA0-5C4D-CCF8-892C-51B692AAB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AF915-28E3-B776-30C1-C8A2A678D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9B397C-2825-108A-6E96-C36EF6C87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476446"/>
            <a:ext cx="4077269" cy="12860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1776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en-US"/>
              <a:t>Example: Net4Care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 altLang="en-US"/>
              <a:t>TDD of AppServer which stores documents in XDS.b (database system)</a:t>
            </a:r>
          </a:p>
          <a:p>
            <a:pPr lvl="1" eaLnBrk="1" hangingPunct="1"/>
            <a:r>
              <a:rPr lang="da-DK" altLang="en-US"/>
              <a:t>SOAP messages containing ebXML payload sent to web service on remote machine that connects a MicroSoft SQLServer 2008!</a:t>
            </a:r>
          </a:p>
          <a:p>
            <a:pPr lvl="1" eaLnBrk="1" hangingPunct="1"/>
            <a:endParaRPr lang="da-DK" altLang="en-US"/>
          </a:p>
          <a:p>
            <a:pPr eaLnBrk="1" hangingPunct="1"/>
            <a:r>
              <a:rPr lang="da-DK" altLang="en-US"/>
              <a:t>But but, I am only</a:t>
            </a:r>
            <a:br>
              <a:rPr lang="da-DK" altLang="en-US"/>
            </a:br>
            <a:r>
              <a:rPr lang="da-DK" altLang="en-US"/>
              <a:t>interested in testing</a:t>
            </a:r>
            <a:br>
              <a:rPr lang="da-DK" altLang="en-US"/>
            </a:br>
            <a:r>
              <a:rPr lang="da-DK" altLang="en-US"/>
              <a:t>internal stuff...</a:t>
            </a:r>
          </a:p>
          <a:p>
            <a:pPr lvl="1" eaLnBrk="1" hangingPunct="1"/>
            <a:endParaRPr lang="da-DK" altLang="en-US"/>
          </a:p>
        </p:txBody>
      </p:sp>
      <p:pic>
        <p:nvPicPr>
          <p:cNvPr id="51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621492"/>
            <a:ext cx="4140200" cy="297920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78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74797"/>
              </p:ext>
            </p:extLst>
          </p:nvPr>
        </p:nvGraphicFramePr>
        <p:xfrm>
          <a:off x="3810000" y="190500"/>
          <a:ext cx="4848585" cy="5022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7346341" imgH="7609756" progId="PaintShopPro">
                  <p:embed/>
                </p:oleObj>
              </mc:Choice>
              <mc:Fallback>
                <p:oleObj name="Paint Shop Pro Image" r:id="rId2" imgW="7346341" imgH="760975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0500"/>
                        <a:ext cx="4848585" cy="5022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7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Modern Languages…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… tries to tackle it at language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006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422</Words>
  <Application>Microsoft Office PowerPoint</Application>
  <PresentationFormat>On-screen Show (16:10)</PresentationFormat>
  <Paragraphs>93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Paint Shop Pro Image</vt:lpstr>
      <vt:lpstr>Software Engineering and Architecture</vt:lpstr>
      <vt:lpstr>Motivation</vt:lpstr>
      <vt:lpstr>The Null Pointer</vt:lpstr>
      <vt:lpstr>Motivation</vt:lpstr>
      <vt:lpstr>A Solution</vt:lpstr>
      <vt:lpstr>Thus</vt:lpstr>
      <vt:lpstr>Example: Net4Care</vt:lpstr>
      <vt:lpstr>PowerPoint Presentation</vt:lpstr>
      <vt:lpstr>Modern Languages…</vt:lpstr>
      <vt:lpstr>Paths to avoid the issue…</vt:lpstr>
      <vt:lpstr>Java: Optional&lt;T&gt;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93</cp:revision>
  <dcterms:created xsi:type="dcterms:W3CDTF">2006-08-16T00:00:00Z</dcterms:created>
  <dcterms:modified xsi:type="dcterms:W3CDTF">2025-10-08T08:29:51Z</dcterms:modified>
</cp:coreProperties>
</file>